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Poppins Bold" charset="1" panose="00000800000000000000"/>
      <p:regular r:id="rId17"/>
    </p:embeddedFont>
    <p:embeddedFont>
      <p:font typeface="Ubuntu" charset="1" panose="020B0504030602030204"/>
      <p:regular r:id="rId18"/>
    </p:embeddedFont>
    <p:embeddedFont>
      <p:font typeface="Poppins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gdBJnZpM.mp4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5.jpeg" Type="http://schemas.openxmlformats.org/officeDocument/2006/relationships/image"/><Relationship Id="rId4" Target="../media/image1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VAGgdBJnZpM.mp4" Type="http://schemas.openxmlformats.org/officeDocument/2006/relationships/video"/><Relationship Id="rId4" Target="../media/VAGgdBJnZpM.mp4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2.jpe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C7C9FF">
                <a:alpha val="355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690916" y="-4375722"/>
            <a:ext cx="13131091" cy="13131091"/>
          </a:xfrm>
          <a:custGeom>
            <a:avLst/>
            <a:gdLst/>
            <a:ahLst/>
            <a:cxnLst/>
            <a:rect r="r" b="b" t="t" l="l"/>
            <a:pathLst>
              <a:path h="13131091" w="13131091">
                <a:moveTo>
                  <a:pt x="0" y="0"/>
                </a:moveTo>
                <a:lnTo>
                  <a:pt x="13131090" y="0"/>
                </a:lnTo>
                <a:lnTo>
                  <a:pt x="13131090" y="13131090"/>
                </a:lnTo>
                <a:lnTo>
                  <a:pt x="0" y="131310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493035" y="-4375722"/>
            <a:ext cx="12102391" cy="1210239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843498" y="-2726185"/>
            <a:ext cx="8803317" cy="880331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19608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53437" y="82524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2946471" y="6762932"/>
            <a:ext cx="12395058" cy="6464742"/>
            <a:chOff x="0" y="0"/>
            <a:chExt cx="3264542" cy="170264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264542" cy="1702648"/>
            </a:xfrm>
            <a:custGeom>
              <a:avLst/>
              <a:gdLst/>
              <a:ahLst/>
              <a:cxnLst/>
              <a:rect r="r" b="b" t="t" l="l"/>
              <a:pathLst>
                <a:path h="1702648" w="3264542">
                  <a:moveTo>
                    <a:pt x="19363" y="0"/>
                  </a:moveTo>
                  <a:lnTo>
                    <a:pt x="3245179" y="0"/>
                  </a:lnTo>
                  <a:cubicBezTo>
                    <a:pt x="3250315" y="0"/>
                    <a:pt x="3255240" y="2040"/>
                    <a:pt x="3258871" y="5671"/>
                  </a:cubicBezTo>
                  <a:cubicBezTo>
                    <a:pt x="3262502" y="9302"/>
                    <a:pt x="3264542" y="14227"/>
                    <a:pt x="3264542" y="19363"/>
                  </a:cubicBezTo>
                  <a:lnTo>
                    <a:pt x="3264542" y="1683286"/>
                  </a:lnTo>
                  <a:cubicBezTo>
                    <a:pt x="3264542" y="1688421"/>
                    <a:pt x="3262502" y="1693346"/>
                    <a:pt x="3258871" y="1696977"/>
                  </a:cubicBezTo>
                  <a:cubicBezTo>
                    <a:pt x="3255240" y="1700608"/>
                    <a:pt x="3250315" y="1702648"/>
                    <a:pt x="3245179" y="1702648"/>
                  </a:cubicBezTo>
                  <a:lnTo>
                    <a:pt x="19363" y="1702648"/>
                  </a:lnTo>
                  <a:cubicBezTo>
                    <a:pt x="14227" y="1702648"/>
                    <a:pt x="9302" y="1700608"/>
                    <a:pt x="5671" y="1696977"/>
                  </a:cubicBezTo>
                  <a:cubicBezTo>
                    <a:pt x="2040" y="1693346"/>
                    <a:pt x="0" y="1688421"/>
                    <a:pt x="0" y="1683286"/>
                  </a:cubicBezTo>
                  <a:lnTo>
                    <a:pt x="0" y="19363"/>
                  </a:lnTo>
                  <a:cubicBezTo>
                    <a:pt x="0" y="14227"/>
                    <a:pt x="2040" y="9302"/>
                    <a:pt x="5671" y="5671"/>
                  </a:cubicBezTo>
                  <a:cubicBezTo>
                    <a:pt x="9302" y="2040"/>
                    <a:pt x="14227" y="0"/>
                    <a:pt x="19363" y="0"/>
                  </a:cubicBezTo>
                  <a:close/>
                </a:path>
              </a:pathLst>
            </a:custGeom>
            <a:solidFill>
              <a:srgbClr val="000C7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264542" cy="1740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440834" y="376094"/>
            <a:ext cx="4693298" cy="1160398"/>
            <a:chOff x="0" y="0"/>
            <a:chExt cx="1284365" cy="31755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4365" cy="317554"/>
            </a:xfrm>
            <a:custGeom>
              <a:avLst/>
              <a:gdLst/>
              <a:ahLst/>
              <a:cxnLst/>
              <a:rect r="r" b="b" t="t" l="l"/>
              <a:pathLst>
                <a:path h="317554" w="1284365">
                  <a:moveTo>
                    <a:pt x="61034" y="0"/>
                  </a:moveTo>
                  <a:lnTo>
                    <a:pt x="1223331" y="0"/>
                  </a:lnTo>
                  <a:cubicBezTo>
                    <a:pt x="1239518" y="0"/>
                    <a:pt x="1255042" y="6430"/>
                    <a:pt x="1266488" y="17876"/>
                  </a:cubicBezTo>
                  <a:cubicBezTo>
                    <a:pt x="1277934" y="29323"/>
                    <a:pt x="1284365" y="44847"/>
                    <a:pt x="1284365" y="61034"/>
                  </a:cubicBezTo>
                  <a:lnTo>
                    <a:pt x="1284365" y="256520"/>
                  </a:lnTo>
                  <a:cubicBezTo>
                    <a:pt x="1284365" y="290228"/>
                    <a:pt x="1257039" y="317554"/>
                    <a:pt x="1223331" y="317554"/>
                  </a:cubicBezTo>
                  <a:lnTo>
                    <a:pt x="61034" y="317554"/>
                  </a:lnTo>
                  <a:cubicBezTo>
                    <a:pt x="27326" y="317554"/>
                    <a:pt x="0" y="290228"/>
                    <a:pt x="0" y="256520"/>
                  </a:cubicBezTo>
                  <a:lnTo>
                    <a:pt x="0" y="61034"/>
                  </a:lnTo>
                  <a:cubicBezTo>
                    <a:pt x="0" y="27326"/>
                    <a:pt x="27326" y="0"/>
                    <a:pt x="61034" y="0"/>
                  </a:cubicBezTo>
                  <a:close/>
                </a:path>
              </a:pathLst>
            </a:custGeom>
            <a:solidFill>
              <a:srgbClr val="000C74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1284365" cy="3461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2233554" y="1402161"/>
            <a:ext cx="13820892" cy="4224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51"/>
              </a:lnSpc>
            </a:pPr>
            <a:r>
              <a:rPr lang="en-US" sz="11822" b="true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3D COLLEGE NAVIGATION APP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50358" y="471652"/>
            <a:ext cx="3322500" cy="94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REC CAMPUS EXPLORER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90575" y="682007"/>
            <a:ext cx="158919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00C74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034325" y="703973"/>
            <a:ext cx="2224975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00C74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44000" y="703973"/>
            <a:ext cx="166255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609447" y="703973"/>
            <a:ext cx="1907082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00C74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849044" y="6856820"/>
            <a:ext cx="8589913" cy="299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19"/>
              </a:lnSpc>
            </a:pPr>
            <a:r>
              <a:rPr lang="en-US" sz="3999" spc="699">
                <a:solidFill>
                  <a:srgbClr val="E9E9E9"/>
                </a:solidFill>
                <a:latin typeface="Ubuntu"/>
                <a:ea typeface="Ubuntu"/>
                <a:cs typeface="Ubuntu"/>
                <a:sym typeface="Ubuntu"/>
              </a:rPr>
              <a:t>PRESENTED BY </a:t>
            </a:r>
          </a:p>
          <a:p>
            <a:pPr algn="ctr">
              <a:lnSpc>
                <a:spcPts val="7639"/>
              </a:lnSpc>
            </a:pPr>
            <a:r>
              <a:rPr lang="en-US" sz="3999" spc="699">
                <a:solidFill>
                  <a:srgbClr val="E9E9E9"/>
                </a:solidFill>
                <a:latin typeface="Ubuntu"/>
                <a:ea typeface="Ubuntu"/>
                <a:cs typeface="Ubuntu"/>
                <a:sym typeface="Ubuntu"/>
              </a:rPr>
              <a:t>KARTHIK N 221701028</a:t>
            </a:r>
          </a:p>
          <a:p>
            <a:pPr algn="ctr">
              <a:lnSpc>
                <a:spcPts val="7639"/>
              </a:lnSpc>
            </a:pPr>
            <a:r>
              <a:rPr lang="en-US" sz="3999" spc="699">
                <a:solidFill>
                  <a:srgbClr val="E9E9E9"/>
                </a:solidFill>
                <a:latin typeface="Ubuntu"/>
                <a:ea typeface="Ubuntu"/>
                <a:cs typeface="Ubuntu"/>
                <a:sym typeface="Ubuntu"/>
              </a:rPr>
              <a:t>LOKESHWAR S R 221701504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C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79794" y="1463560"/>
            <a:ext cx="3311946" cy="7359879"/>
          </a:xfrm>
          <a:custGeom>
            <a:avLst/>
            <a:gdLst/>
            <a:ahLst/>
            <a:cxnLst/>
            <a:rect r="r" b="b" t="t" l="l"/>
            <a:pathLst>
              <a:path h="7359879" w="3311946">
                <a:moveTo>
                  <a:pt x="0" y="0"/>
                </a:moveTo>
                <a:lnTo>
                  <a:pt x="3311946" y="0"/>
                </a:lnTo>
                <a:lnTo>
                  <a:pt x="3311946" y="7359880"/>
                </a:lnTo>
                <a:lnTo>
                  <a:pt x="0" y="73598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18013" y="1463560"/>
            <a:ext cx="3311946" cy="7359879"/>
          </a:xfrm>
          <a:custGeom>
            <a:avLst/>
            <a:gdLst/>
            <a:ahLst/>
            <a:cxnLst/>
            <a:rect r="r" b="b" t="t" l="l"/>
            <a:pathLst>
              <a:path h="7359879" w="3311946">
                <a:moveTo>
                  <a:pt x="0" y="0"/>
                </a:moveTo>
                <a:lnTo>
                  <a:pt x="3311945" y="0"/>
                </a:lnTo>
                <a:lnTo>
                  <a:pt x="3311945" y="7359880"/>
                </a:lnTo>
                <a:lnTo>
                  <a:pt x="0" y="73598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07325" y="1463560"/>
            <a:ext cx="3311946" cy="7359879"/>
          </a:xfrm>
          <a:custGeom>
            <a:avLst/>
            <a:gdLst/>
            <a:ahLst/>
            <a:cxnLst/>
            <a:rect r="r" b="b" t="t" l="l"/>
            <a:pathLst>
              <a:path h="7359879" w="3311946">
                <a:moveTo>
                  <a:pt x="0" y="0"/>
                </a:moveTo>
                <a:lnTo>
                  <a:pt x="3311946" y="0"/>
                </a:lnTo>
                <a:lnTo>
                  <a:pt x="3311946" y="7359880"/>
                </a:lnTo>
                <a:lnTo>
                  <a:pt x="0" y="73598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9E9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362632"/>
            <a:ext cx="18288000" cy="9448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C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135898" y="3473294"/>
            <a:ext cx="15108428" cy="1510842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C7C9FF">
                      <a:alpha val="1775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49667" y="4387982"/>
            <a:ext cx="14094659" cy="1409465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53437" y="82524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16681" y="2304895"/>
            <a:ext cx="8962769" cy="2012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575"/>
              </a:lnSpc>
            </a:pPr>
            <a:r>
              <a:rPr lang="en-US" sz="1112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Abstract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6681" y="4623363"/>
            <a:ext cx="10932986" cy="307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1"/>
              </a:lnSpc>
            </a:pPr>
            <a:r>
              <a:rPr lang="en-US" sz="250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This project aims to develop a 3D navigation app for college campuses, providing an interactive and immersive alternative to traditional 2D maps. Utilizing advanced 3D modeling techniques, the app creates a realistic campus representation, enabling users to explore their surroundings, locate buildings, and navigate to destinations with enhanced accuracy and efficiency.</a:t>
            </a:r>
          </a:p>
          <a:p>
            <a:pPr algn="l">
              <a:lnSpc>
                <a:spcPts val="3511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350358" y="471652"/>
            <a:ext cx="3322500" cy="94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REC CAMPUS EXPLORER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440834" y="679099"/>
            <a:ext cx="4385302" cy="775403"/>
            <a:chOff x="0" y="0"/>
            <a:chExt cx="1200079" cy="21219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00079" cy="212196"/>
            </a:xfrm>
            <a:custGeom>
              <a:avLst/>
              <a:gdLst/>
              <a:ahLst/>
              <a:cxnLst/>
              <a:rect r="r" b="b" t="t" l="l"/>
              <a:pathLst>
                <a:path h="212196" w="1200079">
                  <a:moveTo>
                    <a:pt x="65321" y="0"/>
                  </a:moveTo>
                  <a:lnTo>
                    <a:pt x="1134758" y="0"/>
                  </a:lnTo>
                  <a:cubicBezTo>
                    <a:pt x="1152082" y="0"/>
                    <a:pt x="1168697" y="6882"/>
                    <a:pt x="1180947" y="19132"/>
                  </a:cubicBezTo>
                  <a:cubicBezTo>
                    <a:pt x="1193197" y="31382"/>
                    <a:pt x="1200079" y="47997"/>
                    <a:pt x="1200079" y="65321"/>
                  </a:cubicBezTo>
                  <a:lnTo>
                    <a:pt x="1200079" y="146876"/>
                  </a:lnTo>
                  <a:cubicBezTo>
                    <a:pt x="1200079" y="182951"/>
                    <a:pt x="1170834" y="212196"/>
                    <a:pt x="1134758" y="212196"/>
                  </a:cubicBezTo>
                  <a:lnTo>
                    <a:pt x="65321" y="212196"/>
                  </a:lnTo>
                  <a:cubicBezTo>
                    <a:pt x="29245" y="212196"/>
                    <a:pt x="0" y="182951"/>
                    <a:pt x="0" y="146876"/>
                  </a:cubicBezTo>
                  <a:lnTo>
                    <a:pt x="0" y="65321"/>
                  </a:lnTo>
                  <a:cubicBezTo>
                    <a:pt x="0" y="29245"/>
                    <a:pt x="29245" y="0"/>
                    <a:pt x="6532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200079" cy="2407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440834" y="376094"/>
            <a:ext cx="4693298" cy="1160398"/>
            <a:chOff x="0" y="0"/>
            <a:chExt cx="1284365" cy="31755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84365" cy="317554"/>
            </a:xfrm>
            <a:custGeom>
              <a:avLst/>
              <a:gdLst/>
              <a:ahLst/>
              <a:cxnLst/>
              <a:rect r="r" b="b" t="t" l="l"/>
              <a:pathLst>
                <a:path h="317554" w="1284365">
                  <a:moveTo>
                    <a:pt x="61034" y="0"/>
                  </a:moveTo>
                  <a:lnTo>
                    <a:pt x="1223331" y="0"/>
                  </a:lnTo>
                  <a:cubicBezTo>
                    <a:pt x="1239518" y="0"/>
                    <a:pt x="1255042" y="6430"/>
                    <a:pt x="1266488" y="17876"/>
                  </a:cubicBezTo>
                  <a:cubicBezTo>
                    <a:pt x="1277934" y="29323"/>
                    <a:pt x="1284365" y="44847"/>
                    <a:pt x="1284365" y="61034"/>
                  </a:cubicBezTo>
                  <a:lnTo>
                    <a:pt x="1284365" y="256520"/>
                  </a:lnTo>
                  <a:cubicBezTo>
                    <a:pt x="1284365" y="290228"/>
                    <a:pt x="1257039" y="317554"/>
                    <a:pt x="1223331" y="317554"/>
                  </a:cubicBezTo>
                  <a:lnTo>
                    <a:pt x="61034" y="317554"/>
                  </a:lnTo>
                  <a:cubicBezTo>
                    <a:pt x="27326" y="317554"/>
                    <a:pt x="0" y="290228"/>
                    <a:pt x="0" y="256520"/>
                  </a:cubicBezTo>
                  <a:lnTo>
                    <a:pt x="0" y="61034"/>
                  </a:lnTo>
                  <a:cubicBezTo>
                    <a:pt x="0" y="27326"/>
                    <a:pt x="27326" y="0"/>
                    <a:pt x="6103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1284365" cy="3461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3890575" y="682007"/>
            <a:ext cx="158919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034325" y="703973"/>
            <a:ext cx="2224975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44000" y="703973"/>
            <a:ext cx="166255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609447" y="703973"/>
            <a:ext cx="1907082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44565" y="471652"/>
            <a:ext cx="3322500" cy="94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REC CAMPUS EXPLORER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C7C9FF">
                <a:alpha val="69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486891" y="-2532160"/>
            <a:ext cx="7333269" cy="7333269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980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486404" y="-1532647"/>
            <a:ext cx="5334243" cy="533424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980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53437" y="82524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-440834" y="432632"/>
            <a:ext cx="4385302" cy="1104472"/>
            <a:chOff x="0" y="0"/>
            <a:chExt cx="1200079" cy="30224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00079" cy="302249"/>
            </a:xfrm>
            <a:custGeom>
              <a:avLst/>
              <a:gdLst/>
              <a:ahLst/>
              <a:cxnLst/>
              <a:rect r="r" b="b" t="t" l="l"/>
              <a:pathLst>
                <a:path h="302249" w="1200079">
                  <a:moveTo>
                    <a:pt x="65321" y="0"/>
                  </a:moveTo>
                  <a:lnTo>
                    <a:pt x="1134758" y="0"/>
                  </a:lnTo>
                  <a:cubicBezTo>
                    <a:pt x="1152082" y="0"/>
                    <a:pt x="1168697" y="6882"/>
                    <a:pt x="1180947" y="19132"/>
                  </a:cubicBezTo>
                  <a:cubicBezTo>
                    <a:pt x="1193197" y="31382"/>
                    <a:pt x="1200079" y="47997"/>
                    <a:pt x="1200079" y="65321"/>
                  </a:cubicBezTo>
                  <a:lnTo>
                    <a:pt x="1200079" y="236928"/>
                  </a:lnTo>
                  <a:cubicBezTo>
                    <a:pt x="1200079" y="273004"/>
                    <a:pt x="1170834" y="302249"/>
                    <a:pt x="1134758" y="302249"/>
                  </a:cubicBezTo>
                  <a:lnTo>
                    <a:pt x="65321" y="302249"/>
                  </a:lnTo>
                  <a:cubicBezTo>
                    <a:pt x="47997" y="302249"/>
                    <a:pt x="31382" y="295367"/>
                    <a:pt x="19132" y="283117"/>
                  </a:cubicBezTo>
                  <a:cubicBezTo>
                    <a:pt x="6882" y="270867"/>
                    <a:pt x="0" y="254252"/>
                    <a:pt x="0" y="236928"/>
                  </a:cubicBezTo>
                  <a:lnTo>
                    <a:pt x="0" y="65321"/>
                  </a:lnTo>
                  <a:cubicBezTo>
                    <a:pt x="0" y="29245"/>
                    <a:pt x="29245" y="0"/>
                    <a:pt x="6532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200079" cy="3308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9320453" y="2091712"/>
            <a:ext cx="8392152" cy="6737985"/>
            <a:chOff x="0" y="0"/>
            <a:chExt cx="7467600" cy="599567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4"/>
              <a:stretch>
                <a:fillRect l="0" t="-9229" r="0" b="-9229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350358" y="1805962"/>
            <a:ext cx="7646519" cy="1821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174"/>
              </a:lnSpc>
            </a:pPr>
            <a:r>
              <a:rPr lang="en-US" sz="10124" b="true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18968" y="3715871"/>
            <a:ext cx="3525500" cy="494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6"/>
              </a:lnSpc>
            </a:pPr>
            <a:r>
              <a:rPr lang="en-US" sz="2740" b="true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Develop 3D Model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18968" y="4399795"/>
            <a:ext cx="6086300" cy="939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57"/>
              </a:lnSpc>
            </a:pPr>
            <a:r>
              <a:rPr lang="en-US" sz="1755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Create a high-fidelity 3D model of the college campus, incorporating accurate building layouts, outdoor spaces, and landmarks.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18968" y="5720174"/>
            <a:ext cx="5839797" cy="494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6"/>
              </a:lnSpc>
            </a:pPr>
            <a:r>
              <a:rPr lang="en-US" sz="2740" b="true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Implement Navigation Features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18968" y="6405606"/>
            <a:ext cx="6086300" cy="939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57"/>
              </a:lnSpc>
            </a:pPr>
            <a:r>
              <a:rPr lang="en-US" sz="1755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Enable users to navigate the campus environment in 3D, providing real-time directions and wayfinding assistance.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0358" y="528190"/>
            <a:ext cx="3322500" cy="94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REC CAMPUS EXPLORER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890575" y="682007"/>
            <a:ext cx="158919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034325" y="703973"/>
            <a:ext cx="2224975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44000" y="703973"/>
            <a:ext cx="166255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609447" y="703973"/>
            <a:ext cx="1907082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18968" y="7725985"/>
            <a:ext cx="4247747" cy="494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6"/>
              </a:lnSpc>
            </a:pPr>
            <a:r>
              <a:rPr lang="en-US" sz="2740" b="true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User-Friendly Interface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18968" y="8411417"/>
            <a:ext cx="6086300" cy="939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57"/>
              </a:lnSpc>
            </a:pPr>
            <a:r>
              <a:rPr lang="en-US" sz="1755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Design an intuitive user interface that is easy to navigate and understand for all users, regardless of their technical expertise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C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10655" y="-2562176"/>
            <a:ext cx="15411352" cy="15411352"/>
          </a:xfrm>
          <a:custGeom>
            <a:avLst/>
            <a:gdLst/>
            <a:ahLst/>
            <a:cxnLst/>
            <a:rect r="r" b="b" t="t" l="l"/>
            <a:pathLst>
              <a:path h="15411352" w="15411352">
                <a:moveTo>
                  <a:pt x="0" y="0"/>
                </a:moveTo>
                <a:lnTo>
                  <a:pt x="15411351" y="0"/>
                </a:lnTo>
                <a:lnTo>
                  <a:pt x="15411351" y="15411352"/>
                </a:lnTo>
                <a:lnTo>
                  <a:pt x="0" y="154113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630447" y="-6697879"/>
            <a:ext cx="10764527" cy="107645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C7C9FF">
                      <a:alpha val="1775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3323944" y="-6697879"/>
            <a:ext cx="9531646" cy="953164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C7C9FF">
                      <a:alpha val="1775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53437" y="82524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-1255065" y="5604052"/>
            <a:ext cx="10399065" cy="1039906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C7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522845" y="5183642"/>
            <a:ext cx="3676826" cy="91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4"/>
              </a:lnSpc>
            </a:pPr>
            <a:r>
              <a:rPr lang="en-US" sz="258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 Basic Shapes for Buildings &amp; Paths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22845" y="6527655"/>
            <a:ext cx="3676826" cy="1269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4"/>
              </a:lnSpc>
            </a:pPr>
            <a:r>
              <a:rPr lang="en-US" sz="17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Model buildings as simple cubes with minimal details. Use flat colors or basic textures instead of complex materials.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03121" y="5183642"/>
            <a:ext cx="3676826" cy="91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4"/>
              </a:lnSpc>
            </a:pPr>
            <a:r>
              <a:rPr lang="en-US" sz="258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Only Model Key Landmarks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29724" y="6527655"/>
            <a:ext cx="3676826" cy="954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4"/>
              </a:lnSpc>
            </a:pPr>
            <a:r>
              <a:rPr lang="en-US" sz="17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Include main buildings, roads, and entry points while skipping small objects.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430653" y="5076825"/>
            <a:ext cx="3676826" cy="91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4"/>
              </a:lnSpc>
            </a:pPr>
            <a:r>
              <a:rPr lang="en-US" sz="258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Optimize for Performance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40125" y="6213330"/>
            <a:ext cx="3057883" cy="1897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4"/>
              </a:lnSpc>
            </a:pPr>
            <a:r>
              <a:rPr lang="en-US" sz="178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 low-poly models to ensure smooth navigation. Keep models lightweight by avoiding high-detail meshes and complex lighting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890575" y="682007"/>
            <a:ext cx="158919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034325" y="703973"/>
            <a:ext cx="2224975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144000" y="703973"/>
            <a:ext cx="166255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609447" y="703973"/>
            <a:ext cx="1907082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15188" y="2245604"/>
            <a:ext cx="15652691" cy="1821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174"/>
              </a:lnSpc>
            </a:pPr>
            <a:r>
              <a:rPr lang="en-US" sz="10124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3D Modeling Approach</a:t>
            </a:r>
            <a:r>
              <a:rPr lang="en-US" sz="10124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-440834" y="394532"/>
            <a:ext cx="4385302" cy="1104472"/>
            <a:chOff x="0" y="0"/>
            <a:chExt cx="1200079" cy="302249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200079" cy="302249"/>
            </a:xfrm>
            <a:custGeom>
              <a:avLst/>
              <a:gdLst/>
              <a:ahLst/>
              <a:cxnLst/>
              <a:rect r="r" b="b" t="t" l="l"/>
              <a:pathLst>
                <a:path h="302249" w="1200079">
                  <a:moveTo>
                    <a:pt x="65321" y="0"/>
                  </a:moveTo>
                  <a:lnTo>
                    <a:pt x="1134758" y="0"/>
                  </a:lnTo>
                  <a:cubicBezTo>
                    <a:pt x="1152082" y="0"/>
                    <a:pt x="1168697" y="6882"/>
                    <a:pt x="1180947" y="19132"/>
                  </a:cubicBezTo>
                  <a:cubicBezTo>
                    <a:pt x="1193197" y="31382"/>
                    <a:pt x="1200079" y="47997"/>
                    <a:pt x="1200079" y="65321"/>
                  </a:cubicBezTo>
                  <a:lnTo>
                    <a:pt x="1200079" y="236928"/>
                  </a:lnTo>
                  <a:cubicBezTo>
                    <a:pt x="1200079" y="273004"/>
                    <a:pt x="1170834" y="302249"/>
                    <a:pt x="1134758" y="302249"/>
                  </a:cubicBezTo>
                  <a:lnTo>
                    <a:pt x="65321" y="302249"/>
                  </a:lnTo>
                  <a:cubicBezTo>
                    <a:pt x="47997" y="302249"/>
                    <a:pt x="31382" y="295367"/>
                    <a:pt x="19132" y="283117"/>
                  </a:cubicBezTo>
                  <a:cubicBezTo>
                    <a:pt x="6882" y="270867"/>
                    <a:pt x="0" y="254252"/>
                    <a:pt x="0" y="236928"/>
                  </a:cubicBezTo>
                  <a:lnTo>
                    <a:pt x="0" y="65321"/>
                  </a:lnTo>
                  <a:cubicBezTo>
                    <a:pt x="0" y="29245"/>
                    <a:pt x="29245" y="0"/>
                    <a:pt x="6532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28575"/>
              <a:ext cx="1200079" cy="3308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350358" y="490090"/>
            <a:ext cx="3322500" cy="94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REC CAMPUS EXPLORER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C7C9FF">
                <a:alpha val="69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53437" y="82524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81043" y="4790836"/>
            <a:ext cx="9865626" cy="2405666"/>
            <a:chOff x="0" y="0"/>
            <a:chExt cx="2699821" cy="658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99820" cy="658333"/>
            </a:xfrm>
            <a:custGeom>
              <a:avLst/>
              <a:gdLst/>
              <a:ahLst/>
              <a:cxnLst/>
              <a:rect r="r" b="b" t="t" l="l"/>
              <a:pathLst>
                <a:path h="658333" w="2699820">
                  <a:moveTo>
                    <a:pt x="29035" y="0"/>
                  </a:moveTo>
                  <a:lnTo>
                    <a:pt x="2670785" y="0"/>
                  </a:lnTo>
                  <a:cubicBezTo>
                    <a:pt x="2686821" y="0"/>
                    <a:pt x="2699820" y="13000"/>
                    <a:pt x="2699820" y="29035"/>
                  </a:cubicBezTo>
                  <a:lnTo>
                    <a:pt x="2699820" y="629298"/>
                  </a:lnTo>
                  <a:cubicBezTo>
                    <a:pt x="2699820" y="645333"/>
                    <a:pt x="2686821" y="658333"/>
                    <a:pt x="2670785" y="658333"/>
                  </a:cubicBezTo>
                  <a:lnTo>
                    <a:pt x="29035" y="658333"/>
                  </a:lnTo>
                  <a:cubicBezTo>
                    <a:pt x="21335" y="658333"/>
                    <a:pt x="13949" y="655274"/>
                    <a:pt x="8504" y="649829"/>
                  </a:cubicBezTo>
                  <a:cubicBezTo>
                    <a:pt x="3059" y="644384"/>
                    <a:pt x="0" y="636998"/>
                    <a:pt x="0" y="629298"/>
                  </a:cubicBezTo>
                  <a:lnTo>
                    <a:pt x="0" y="29035"/>
                  </a:lnTo>
                  <a:cubicBezTo>
                    <a:pt x="0" y="13000"/>
                    <a:pt x="13000" y="0"/>
                    <a:pt x="2903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2699821" cy="686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440834" y="679099"/>
            <a:ext cx="4385302" cy="775403"/>
            <a:chOff x="0" y="0"/>
            <a:chExt cx="1200079" cy="2121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00079" cy="212196"/>
            </a:xfrm>
            <a:custGeom>
              <a:avLst/>
              <a:gdLst/>
              <a:ahLst/>
              <a:cxnLst/>
              <a:rect r="r" b="b" t="t" l="l"/>
              <a:pathLst>
                <a:path h="212196" w="1200079">
                  <a:moveTo>
                    <a:pt x="65321" y="0"/>
                  </a:moveTo>
                  <a:lnTo>
                    <a:pt x="1134758" y="0"/>
                  </a:lnTo>
                  <a:cubicBezTo>
                    <a:pt x="1152082" y="0"/>
                    <a:pt x="1168697" y="6882"/>
                    <a:pt x="1180947" y="19132"/>
                  </a:cubicBezTo>
                  <a:cubicBezTo>
                    <a:pt x="1193197" y="31382"/>
                    <a:pt x="1200079" y="47997"/>
                    <a:pt x="1200079" y="65321"/>
                  </a:cubicBezTo>
                  <a:lnTo>
                    <a:pt x="1200079" y="146876"/>
                  </a:lnTo>
                  <a:cubicBezTo>
                    <a:pt x="1200079" y="182951"/>
                    <a:pt x="1170834" y="212196"/>
                    <a:pt x="1134758" y="212196"/>
                  </a:cubicBezTo>
                  <a:lnTo>
                    <a:pt x="65321" y="212196"/>
                  </a:lnTo>
                  <a:cubicBezTo>
                    <a:pt x="29245" y="212196"/>
                    <a:pt x="0" y="182951"/>
                    <a:pt x="0" y="146876"/>
                  </a:cubicBezTo>
                  <a:lnTo>
                    <a:pt x="0" y="65321"/>
                  </a:lnTo>
                  <a:cubicBezTo>
                    <a:pt x="0" y="29245"/>
                    <a:pt x="29245" y="0"/>
                    <a:pt x="65321" y="0"/>
                  </a:cubicBezTo>
                  <a:close/>
                </a:path>
              </a:pathLst>
            </a:custGeom>
            <a:solidFill>
              <a:srgbClr val="000C7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200079" cy="2407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81043" y="7552535"/>
            <a:ext cx="9865626" cy="2405666"/>
            <a:chOff x="0" y="0"/>
            <a:chExt cx="2699821" cy="6583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699820" cy="658333"/>
            </a:xfrm>
            <a:custGeom>
              <a:avLst/>
              <a:gdLst/>
              <a:ahLst/>
              <a:cxnLst/>
              <a:rect r="r" b="b" t="t" l="l"/>
              <a:pathLst>
                <a:path h="658333" w="2699820">
                  <a:moveTo>
                    <a:pt x="29035" y="0"/>
                  </a:moveTo>
                  <a:lnTo>
                    <a:pt x="2670785" y="0"/>
                  </a:lnTo>
                  <a:cubicBezTo>
                    <a:pt x="2686821" y="0"/>
                    <a:pt x="2699820" y="13000"/>
                    <a:pt x="2699820" y="29035"/>
                  </a:cubicBezTo>
                  <a:lnTo>
                    <a:pt x="2699820" y="629298"/>
                  </a:lnTo>
                  <a:cubicBezTo>
                    <a:pt x="2699820" y="645333"/>
                    <a:pt x="2686821" y="658333"/>
                    <a:pt x="2670785" y="658333"/>
                  </a:cubicBezTo>
                  <a:lnTo>
                    <a:pt x="29035" y="658333"/>
                  </a:lnTo>
                  <a:cubicBezTo>
                    <a:pt x="21335" y="658333"/>
                    <a:pt x="13949" y="655274"/>
                    <a:pt x="8504" y="649829"/>
                  </a:cubicBezTo>
                  <a:cubicBezTo>
                    <a:pt x="3059" y="644384"/>
                    <a:pt x="0" y="636998"/>
                    <a:pt x="0" y="629298"/>
                  </a:cubicBezTo>
                  <a:lnTo>
                    <a:pt x="0" y="29035"/>
                  </a:lnTo>
                  <a:cubicBezTo>
                    <a:pt x="0" y="13000"/>
                    <a:pt x="13000" y="0"/>
                    <a:pt x="2903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699821" cy="686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806550" y="4790836"/>
            <a:ext cx="4524477" cy="2533618"/>
          </a:xfrm>
          <a:custGeom>
            <a:avLst/>
            <a:gdLst/>
            <a:ahLst/>
            <a:cxnLst/>
            <a:rect r="r" b="b" t="t" l="l"/>
            <a:pathLst>
              <a:path h="2533618" w="4524477">
                <a:moveTo>
                  <a:pt x="0" y="0"/>
                </a:moveTo>
                <a:lnTo>
                  <a:pt x="4524476" y="0"/>
                </a:lnTo>
                <a:lnTo>
                  <a:pt x="4524476" y="2533618"/>
                </a:lnTo>
                <a:lnTo>
                  <a:pt x="0" y="25336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954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14386" y="2414642"/>
            <a:ext cx="17259300" cy="2126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551"/>
              </a:lnSpc>
            </a:pPr>
            <a:r>
              <a:rPr lang="en-US" sz="11822" b="true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Existing Applications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1543" y="5535494"/>
            <a:ext cx="7518936" cy="1317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8"/>
              </a:lnSpc>
            </a:pPr>
            <a:r>
              <a:rPr lang="en-US" sz="24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Offers precise GPS navigation, customizable maps, indoor &amp; outdoor routing, and real-time updates.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50358" y="774657"/>
            <a:ext cx="3322500" cy="474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Thynk Unlimited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1543" y="4853171"/>
            <a:ext cx="3525500" cy="494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6"/>
              </a:lnSpc>
            </a:pPr>
            <a:r>
              <a:rPr lang="en-US" sz="2740" b="true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Mappls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1543" y="8345158"/>
            <a:ext cx="7518936" cy="1755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88"/>
              </a:lnSpc>
            </a:pPr>
            <a:r>
              <a:rPr lang="en-US" sz="24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Offers precise GPS navigation, customizable maps, indoor &amp; outdoor routing, and real-time updates.</a:t>
            </a:r>
          </a:p>
          <a:p>
            <a:pPr algn="just">
              <a:lnSpc>
                <a:spcPts val="3488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921543" y="7558452"/>
            <a:ext cx="6357511" cy="494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36"/>
              </a:lnSpc>
            </a:pPr>
            <a:r>
              <a:rPr lang="en-US" sz="2740" b="true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University of York Navigation App 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-440834" y="376094"/>
            <a:ext cx="4693298" cy="1160398"/>
            <a:chOff x="0" y="0"/>
            <a:chExt cx="1284365" cy="31755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84365" cy="317554"/>
            </a:xfrm>
            <a:custGeom>
              <a:avLst/>
              <a:gdLst/>
              <a:ahLst/>
              <a:cxnLst/>
              <a:rect r="r" b="b" t="t" l="l"/>
              <a:pathLst>
                <a:path h="317554" w="1284365">
                  <a:moveTo>
                    <a:pt x="61034" y="0"/>
                  </a:moveTo>
                  <a:lnTo>
                    <a:pt x="1223331" y="0"/>
                  </a:lnTo>
                  <a:cubicBezTo>
                    <a:pt x="1239518" y="0"/>
                    <a:pt x="1255042" y="6430"/>
                    <a:pt x="1266488" y="17876"/>
                  </a:cubicBezTo>
                  <a:cubicBezTo>
                    <a:pt x="1277934" y="29323"/>
                    <a:pt x="1284365" y="44847"/>
                    <a:pt x="1284365" y="61034"/>
                  </a:cubicBezTo>
                  <a:lnTo>
                    <a:pt x="1284365" y="256520"/>
                  </a:lnTo>
                  <a:cubicBezTo>
                    <a:pt x="1284365" y="290228"/>
                    <a:pt x="1257039" y="317554"/>
                    <a:pt x="1223331" y="317554"/>
                  </a:cubicBezTo>
                  <a:lnTo>
                    <a:pt x="61034" y="317554"/>
                  </a:lnTo>
                  <a:cubicBezTo>
                    <a:pt x="27326" y="317554"/>
                    <a:pt x="0" y="290228"/>
                    <a:pt x="0" y="256520"/>
                  </a:cubicBezTo>
                  <a:lnTo>
                    <a:pt x="0" y="61034"/>
                  </a:lnTo>
                  <a:cubicBezTo>
                    <a:pt x="0" y="27326"/>
                    <a:pt x="27326" y="0"/>
                    <a:pt x="61034" y="0"/>
                  </a:cubicBezTo>
                  <a:close/>
                </a:path>
              </a:pathLst>
            </a:custGeom>
            <a:solidFill>
              <a:srgbClr val="000C74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1284365" cy="3461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350358" y="471652"/>
            <a:ext cx="3322500" cy="94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REC CAMPUS EXPLORER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890575" y="682007"/>
            <a:ext cx="158919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034325" y="703973"/>
            <a:ext cx="2224975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44000" y="703973"/>
            <a:ext cx="166255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609447" y="703973"/>
            <a:ext cx="1907082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C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328649" y="-4243033"/>
            <a:ext cx="15411352" cy="15411352"/>
          </a:xfrm>
          <a:custGeom>
            <a:avLst/>
            <a:gdLst/>
            <a:ahLst/>
            <a:cxnLst/>
            <a:rect r="r" b="b" t="t" l="l"/>
            <a:pathLst>
              <a:path h="15411352" w="15411352">
                <a:moveTo>
                  <a:pt x="0" y="0"/>
                </a:moveTo>
                <a:lnTo>
                  <a:pt x="15411352" y="0"/>
                </a:lnTo>
                <a:lnTo>
                  <a:pt x="15411352" y="15411351"/>
                </a:lnTo>
                <a:lnTo>
                  <a:pt x="0" y="154113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253437" y="82524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185816" y="3033846"/>
            <a:ext cx="10367234" cy="6686584"/>
            <a:chOff x="0" y="0"/>
            <a:chExt cx="1152364" cy="7432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52364" cy="743244"/>
            </a:xfrm>
            <a:custGeom>
              <a:avLst/>
              <a:gdLst/>
              <a:ahLst/>
              <a:cxnLst/>
              <a:rect r="r" b="b" t="t" l="l"/>
              <a:pathLst>
                <a:path h="743244" w="1152364">
                  <a:moveTo>
                    <a:pt x="89577" y="0"/>
                  </a:moveTo>
                  <a:lnTo>
                    <a:pt x="1062787" y="0"/>
                  </a:lnTo>
                  <a:cubicBezTo>
                    <a:pt x="1086544" y="0"/>
                    <a:pt x="1109329" y="9438"/>
                    <a:pt x="1126128" y="26237"/>
                  </a:cubicBezTo>
                  <a:cubicBezTo>
                    <a:pt x="1142927" y="43036"/>
                    <a:pt x="1152364" y="65820"/>
                    <a:pt x="1152364" y="89577"/>
                  </a:cubicBezTo>
                  <a:lnTo>
                    <a:pt x="1152364" y="653666"/>
                  </a:lnTo>
                  <a:cubicBezTo>
                    <a:pt x="1152364" y="703138"/>
                    <a:pt x="1112259" y="743244"/>
                    <a:pt x="1062787" y="743244"/>
                  </a:cubicBezTo>
                  <a:lnTo>
                    <a:pt x="89577" y="743244"/>
                  </a:lnTo>
                  <a:cubicBezTo>
                    <a:pt x="40105" y="743244"/>
                    <a:pt x="0" y="703138"/>
                    <a:pt x="0" y="653666"/>
                  </a:cubicBezTo>
                  <a:lnTo>
                    <a:pt x="0" y="89577"/>
                  </a:lnTo>
                  <a:cubicBezTo>
                    <a:pt x="0" y="40105"/>
                    <a:pt x="40105" y="0"/>
                    <a:pt x="8957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52364" cy="7813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440834" y="476464"/>
            <a:ext cx="4385302" cy="1104472"/>
            <a:chOff x="0" y="0"/>
            <a:chExt cx="1200079" cy="30224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00079" cy="302249"/>
            </a:xfrm>
            <a:custGeom>
              <a:avLst/>
              <a:gdLst/>
              <a:ahLst/>
              <a:cxnLst/>
              <a:rect r="r" b="b" t="t" l="l"/>
              <a:pathLst>
                <a:path h="302249" w="1200079">
                  <a:moveTo>
                    <a:pt x="65321" y="0"/>
                  </a:moveTo>
                  <a:lnTo>
                    <a:pt x="1134758" y="0"/>
                  </a:lnTo>
                  <a:cubicBezTo>
                    <a:pt x="1152082" y="0"/>
                    <a:pt x="1168697" y="6882"/>
                    <a:pt x="1180947" y="19132"/>
                  </a:cubicBezTo>
                  <a:cubicBezTo>
                    <a:pt x="1193197" y="31382"/>
                    <a:pt x="1200079" y="47997"/>
                    <a:pt x="1200079" y="65321"/>
                  </a:cubicBezTo>
                  <a:lnTo>
                    <a:pt x="1200079" y="236928"/>
                  </a:lnTo>
                  <a:cubicBezTo>
                    <a:pt x="1200079" y="273004"/>
                    <a:pt x="1170834" y="302249"/>
                    <a:pt x="1134758" y="302249"/>
                  </a:cubicBezTo>
                  <a:lnTo>
                    <a:pt x="65321" y="302249"/>
                  </a:lnTo>
                  <a:cubicBezTo>
                    <a:pt x="47997" y="302249"/>
                    <a:pt x="31382" y="295367"/>
                    <a:pt x="19132" y="283117"/>
                  </a:cubicBezTo>
                  <a:cubicBezTo>
                    <a:pt x="6882" y="270867"/>
                    <a:pt x="0" y="254252"/>
                    <a:pt x="0" y="236928"/>
                  </a:cubicBezTo>
                  <a:lnTo>
                    <a:pt x="0" y="65321"/>
                  </a:lnTo>
                  <a:cubicBezTo>
                    <a:pt x="0" y="29245"/>
                    <a:pt x="29245" y="0"/>
                    <a:pt x="6532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00079" cy="3308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4822052" y="3171620"/>
            <a:ext cx="9501375" cy="7433018"/>
          </a:xfrm>
          <a:custGeom>
            <a:avLst/>
            <a:gdLst/>
            <a:ahLst/>
            <a:cxnLst/>
            <a:rect r="r" b="b" t="t" l="l"/>
            <a:pathLst>
              <a:path h="7433018" w="9501375">
                <a:moveTo>
                  <a:pt x="0" y="0"/>
                </a:moveTo>
                <a:lnTo>
                  <a:pt x="9501375" y="0"/>
                </a:lnTo>
                <a:lnTo>
                  <a:pt x="9501375" y="7433018"/>
                </a:lnTo>
                <a:lnTo>
                  <a:pt x="0" y="74330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250" t="0" r="-3454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156135" y="1142246"/>
            <a:ext cx="3975730" cy="1769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88"/>
              </a:lnSpc>
            </a:pPr>
            <a:r>
              <a:rPr lang="en-US" sz="984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LOGO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890575" y="682007"/>
            <a:ext cx="158919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034325" y="703973"/>
            <a:ext cx="2224975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703973"/>
            <a:ext cx="166255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609447" y="703973"/>
            <a:ext cx="1907082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50358" y="572023"/>
            <a:ext cx="3322500" cy="94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REC CAMPUS EXPLORER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C7C9FF">
                <a:alpha val="69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53437" y="82524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37399" y="5535960"/>
            <a:ext cx="10084731" cy="5432955"/>
            <a:chOff x="0" y="0"/>
            <a:chExt cx="2656061" cy="14309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56061" cy="1430902"/>
            </a:xfrm>
            <a:custGeom>
              <a:avLst/>
              <a:gdLst/>
              <a:ahLst/>
              <a:cxnLst/>
              <a:rect r="r" b="b" t="t" l="l"/>
              <a:pathLst>
                <a:path h="1430902" w="2656061">
                  <a:moveTo>
                    <a:pt x="23798" y="0"/>
                  </a:moveTo>
                  <a:lnTo>
                    <a:pt x="2632263" y="0"/>
                  </a:lnTo>
                  <a:cubicBezTo>
                    <a:pt x="2638574" y="0"/>
                    <a:pt x="2644628" y="2507"/>
                    <a:pt x="2649091" y="6970"/>
                  </a:cubicBezTo>
                  <a:cubicBezTo>
                    <a:pt x="2653554" y="11433"/>
                    <a:pt x="2656061" y="17487"/>
                    <a:pt x="2656061" y="23798"/>
                  </a:cubicBezTo>
                  <a:lnTo>
                    <a:pt x="2656061" y="1407103"/>
                  </a:lnTo>
                  <a:cubicBezTo>
                    <a:pt x="2656061" y="1413415"/>
                    <a:pt x="2653554" y="1419468"/>
                    <a:pt x="2649091" y="1423931"/>
                  </a:cubicBezTo>
                  <a:cubicBezTo>
                    <a:pt x="2644628" y="1428394"/>
                    <a:pt x="2638574" y="1430902"/>
                    <a:pt x="2632263" y="1430902"/>
                  </a:cubicBezTo>
                  <a:lnTo>
                    <a:pt x="23798" y="1430902"/>
                  </a:lnTo>
                  <a:cubicBezTo>
                    <a:pt x="17487" y="1430902"/>
                    <a:pt x="11433" y="1428394"/>
                    <a:pt x="6970" y="1423931"/>
                  </a:cubicBezTo>
                  <a:cubicBezTo>
                    <a:pt x="2507" y="1419468"/>
                    <a:pt x="0" y="1413415"/>
                    <a:pt x="0" y="1407103"/>
                  </a:cubicBezTo>
                  <a:lnTo>
                    <a:pt x="0" y="23798"/>
                  </a:lnTo>
                  <a:cubicBezTo>
                    <a:pt x="0" y="17487"/>
                    <a:pt x="2507" y="11433"/>
                    <a:pt x="6970" y="6970"/>
                  </a:cubicBezTo>
                  <a:cubicBezTo>
                    <a:pt x="11433" y="2507"/>
                    <a:pt x="17487" y="0"/>
                    <a:pt x="23798" y="0"/>
                  </a:cubicBezTo>
                  <a:close/>
                </a:path>
              </a:pathLst>
            </a:custGeom>
            <a:solidFill>
              <a:srgbClr val="000C7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656061" cy="1469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440834" y="679099"/>
            <a:ext cx="4385302" cy="775403"/>
            <a:chOff x="0" y="0"/>
            <a:chExt cx="1200079" cy="2121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00079" cy="212196"/>
            </a:xfrm>
            <a:custGeom>
              <a:avLst/>
              <a:gdLst/>
              <a:ahLst/>
              <a:cxnLst/>
              <a:rect r="r" b="b" t="t" l="l"/>
              <a:pathLst>
                <a:path h="212196" w="1200079">
                  <a:moveTo>
                    <a:pt x="65321" y="0"/>
                  </a:moveTo>
                  <a:lnTo>
                    <a:pt x="1134758" y="0"/>
                  </a:lnTo>
                  <a:cubicBezTo>
                    <a:pt x="1152082" y="0"/>
                    <a:pt x="1168697" y="6882"/>
                    <a:pt x="1180947" y="19132"/>
                  </a:cubicBezTo>
                  <a:cubicBezTo>
                    <a:pt x="1193197" y="31382"/>
                    <a:pt x="1200079" y="47997"/>
                    <a:pt x="1200079" y="65321"/>
                  </a:cubicBezTo>
                  <a:lnTo>
                    <a:pt x="1200079" y="146876"/>
                  </a:lnTo>
                  <a:cubicBezTo>
                    <a:pt x="1200079" y="182951"/>
                    <a:pt x="1170834" y="212196"/>
                    <a:pt x="1134758" y="212196"/>
                  </a:cubicBezTo>
                  <a:lnTo>
                    <a:pt x="65321" y="212196"/>
                  </a:lnTo>
                  <a:cubicBezTo>
                    <a:pt x="29245" y="212196"/>
                    <a:pt x="0" y="182951"/>
                    <a:pt x="0" y="146876"/>
                  </a:cubicBezTo>
                  <a:lnTo>
                    <a:pt x="0" y="65321"/>
                  </a:lnTo>
                  <a:cubicBezTo>
                    <a:pt x="0" y="29245"/>
                    <a:pt x="29245" y="0"/>
                    <a:pt x="65321" y="0"/>
                  </a:cubicBezTo>
                  <a:close/>
                </a:path>
              </a:pathLst>
            </a:custGeom>
            <a:solidFill>
              <a:srgbClr val="000C7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200079" cy="2407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2022767" y="2028078"/>
            <a:ext cx="5832024" cy="11539662"/>
            <a:chOff x="0" y="0"/>
            <a:chExt cx="2620010" cy="518414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42098" t="0" r="-29227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6405837" y="84048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790980" y="2043879"/>
            <a:ext cx="11772008" cy="1648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49"/>
              </a:lnSpc>
            </a:pPr>
            <a:r>
              <a:rPr lang="en-US" sz="9177" b="true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EXPECTED OUTPUT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90980" y="3784841"/>
            <a:ext cx="9003131" cy="6053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1627" indent="-225813" lvl="1">
              <a:lnSpc>
                <a:spcPts val="3744"/>
              </a:lnSpc>
              <a:buFont typeface="Arial"/>
              <a:buChar char="•"/>
            </a:pPr>
            <a:r>
              <a:rPr lang="en-US" sz="20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A fully functional 3D navigation app for the college campus.</a:t>
            </a:r>
          </a:p>
          <a:p>
            <a:pPr algn="l" marL="451627" indent="-225813" lvl="1">
              <a:lnSpc>
                <a:spcPts val="3744"/>
              </a:lnSpc>
              <a:buFont typeface="Arial"/>
              <a:buChar char="•"/>
            </a:pPr>
            <a:r>
              <a:rPr lang="en-US" sz="20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A realistic 3D model of key campus locations for interactive exploration.</a:t>
            </a:r>
          </a:p>
          <a:p>
            <a:pPr algn="l" marL="451627" indent="-225813" lvl="1">
              <a:lnSpc>
                <a:spcPts val="3744"/>
              </a:lnSpc>
              <a:buFont typeface="Arial"/>
              <a:buChar char="•"/>
            </a:pPr>
            <a:r>
              <a:rPr lang="en-US" sz="20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Real-time GPS tracking to determine the user's current location.</a:t>
            </a:r>
          </a:p>
          <a:p>
            <a:pPr algn="l" marL="451627" indent="-225813" lvl="1">
              <a:lnSpc>
                <a:spcPts val="3744"/>
              </a:lnSpc>
              <a:buFont typeface="Arial"/>
              <a:buChar char="•"/>
            </a:pPr>
            <a:r>
              <a:rPr lang="en-US" sz="20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Predefined destination selection with an automatically generated route.</a:t>
            </a:r>
          </a:p>
          <a:p>
            <a:pPr algn="l" marL="451627" indent="-225813" lvl="1">
              <a:lnSpc>
                <a:spcPts val="3744"/>
              </a:lnSpc>
              <a:buFont typeface="Arial"/>
              <a:buChar char="•"/>
            </a:pPr>
            <a:r>
              <a:rPr lang="en-US" sz="20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Outdoor navigation using a LineRenderer-based path.</a:t>
            </a:r>
          </a:p>
          <a:p>
            <a:pPr algn="l" marL="451627" indent="-225813" lvl="1">
              <a:lnSpc>
                <a:spcPts val="3744"/>
              </a:lnSpc>
              <a:buFont typeface="Arial"/>
              <a:buChar char="•"/>
            </a:pPr>
            <a:r>
              <a:rPr lang="en-US" sz="20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Indoor navigation utilizing NavMesh for precise routing.</a:t>
            </a:r>
          </a:p>
          <a:p>
            <a:pPr algn="l" marL="451627" indent="-225813" lvl="1">
              <a:lnSpc>
                <a:spcPts val="3744"/>
              </a:lnSpc>
              <a:buFont typeface="Arial"/>
              <a:buChar char="•"/>
            </a:pPr>
            <a:r>
              <a:rPr lang="en-US" sz="20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Smooth pan, zoom, and rotate controls for an intuitive user experience.</a:t>
            </a:r>
          </a:p>
          <a:p>
            <a:pPr algn="l" marL="451627" indent="-225813" lvl="1">
              <a:lnSpc>
                <a:spcPts val="3744"/>
              </a:lnSpc>
              <a:buFont typeface="Arial"/>
              <a:buChar char="•"/>
            </a:pPr>
            <a:r>
              <a:rPr lang="en-US" sz="20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Offline functionality with manual route calculation.</a:t>
            </a:r>
          </a:p>
          <a:p>
            <a:pPr algn="l" marL="451627" indent="-225813" lvl="1">
              <a:lnSpc>
                <a:spcPts val="3744"/>
              </a:lnSpc>
              <a:buFont typeface="Arial"/>
              <a:buChar char="•"/>
            </a:pPr>
            <a:r>
              <a:rPr lang="en-US" sz="209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Improved navigation accuracy compared to traditional 2D maps.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50358" y="774657"/>
            <a:ext cx="3322500" cy="474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Thynk Unlimited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890575" y="682007"/>
            <a:ext cx="158919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034325" y="703973"/>
            <a:ext cx="2224975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44000" y="703973"/>
            <a:ext cx="166255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609447" y="703973"/>
            <a:ext cx="1907082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081269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C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49896" y="-5796488"/>
            <a:ext cx="15411352" cy="15411352"/>
          </a:xfrm>
          <a:custGeom>
            <a:avLst/>
            <a:gdLst/>
            <a:ahLst/>
            <a:cxnLst/>
            <a:rect r="r" b="b" t="t" l="l"/>
            <a:pathLst>
              <a:path h="15411352" w="15411352">
                <a:moveTo>
                  <a:pt x="0" y="0"/>
                </a:moveTo>
                <a:lnTo>
                  <a:pt x="15411351" y="0"/>
                </a:lnTo>
                <a:lnTo>
                  <a:pt x="15411351" y="15411352"/>
                </a:lnTo>
                <a:lnTo>
                  <a:pt x="0" y="154113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253437" y="82524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223662"/>
            <a:ext cx="14037952" cy="1769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788"/>
              </a:lnSpc>
            </a:pPr>
            <a:r>
              <a:rPr lang="en-US" sz="984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Future Enhancement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440834" y="679099"/>
            <a:ext cx="4385302" cy="775403"/>
            <a:chOff x="0" y="0"/>
            <a:chExt cx="1200079" cy="21219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00079" cy="212196"/>
            </a:xfrm>
            <a:custGeom>
              <a:avLst/>
              <a:gdLst/>
              <a:ahLst/>
              <a:cxnLst/>
              <a:rect r="r" b="b" t="t" l="l"/>
              <a:pathLst>
                <a:path h="212196" w="1200079">
                  <a:moveTo>
                    <a:pt x="65321" y="0"/>
                  </a:moveTo>
                  <a:lnTo>
                    <a:pt x="1134758" y="0"/>
                  </a:lnTo>
                  <a:cubicBezTo>
                    <a:pt x="1152082" y="0"/>
                    <a:pt x="1168697" y="6882"/>
                    <a:pt x="1180947" y="19132"/>
                  </a:cubicBezTo>
                  <a:cubicBezTo>
                    <a:pt x="1193197" y="31382"/>
                    <a:pt x="1200079" y="47997"/>
                    <a:pt x="1200079" y="65321"/>
                  </a:cubicBezTo>
                  <a:lnTo>
                    <a:pt x="1200079" y="146876"/>
                  </a:lnTo>
                  <a:cubicBezTo>
                    <a:pt x="1200079" y="182951"/>
                    <a:pt x="1170834" y="212196"/>
                    <a:pt x="1134758" y="212196"/>
                  </a:cubicBezTo>
                  <a:lnTo>
                    <a:pt x="65321" y="212196"/>
                  </a:lnTo>
                  <a:cubicBezTo>
                    <a:pt x="29245" y="212196"/>
                    <a:pt x="0" y="182951"/>
                    <a:pt x="0" y="146876"/>
                  </a:cubicBezTo>
                  <a:lnTo>
                    <a:pt x="0" y="65321"/>
                  </a:lnTo>
                  <a:cubicBezTo>
                    <a:pt x="0" y="29245"/>
                    <a:pt x="29245" y="0"/>
                    <a:pt x="6532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200079" cy="2407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50358" y="774657"/>
            <a:ext cx="3322500" cy="474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Thynk Unlimited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90575" y="682007"/>
            <a:ext cx="158919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034325" y="703973"/>
            <a:ext cx="2224975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703973"/>
            <a:ext cx="166255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609447" y="703973"/>
            <a:ext cx="1907082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4490145"/>
            <a:ext cx="7392183" cy="5010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4806" indent="-247403" lvl="1">
              <a:lnSpc>
                <a:spcPts val="3644"/>
              </a:lnSpc>
              <a:buFont typeface="Arial"/>
              <a:buChar char="•"/>
            </a:pPr>
            <a:r>
              <a:rPr lang="en-US" sz="229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Augmented Reality (AR) &amp; Accessibility Enhancements – Integrating AR for real-world navigation overlays, along with voice guidance, haptic feedback, and wheelchair-friendly routes for inclusivity.</a:t>
            </a:r>
          </a:p>
          <a:p>
            <a:pPr algn="l" marL="494806" indent="-247403" lvl="1">
              <a:lnSpc>
                <a:spcPts val="3644"/>
              </a:lnSpc>
              <a:buFont typeface="Arial"/>
              <a:buChar char="•"/>
            </a:pPr>
            <a:r>
              <a:rPr lang="en-US" sz="229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Smart Features &amp; Campus Integration – AI-powered route optimization, multilingual support, real-time campus updates, cloud-based dynamic maps, and gamification for an interactive user experience.</a:t>
            </a:r>
          </a:p>
          <a:p>
            <a:pPr algn="l">
              <a:lnSpc>
                <a:spcPts val="3644"/>
              </a:lnSpc>
            </a:pPr>
          </a:p>
        </p:txBody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-5400000">
            <a:off x="10824502" y="2723168"/>
            <a:ext cx="3645205" cy="7212665"/>
            <a:chOff x="0" y="0"/>
            <a:chExt cx="2620010" cy="518414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5400000">
              <a:off x="-1127754" y="1468126"/>
              <a:ext cx="4876800" cy="2251710"/>
            </a:xfrm>
            <a:custGeom>
              <a:avLst/>
              <a:gdLst/>
              <a:ahLst/>
              <a:cxnLst/>
              <a:rect r="r" b="b" t="t" l="l"/>
              <a:pathLst>
                <a:path h="2251710" w="4876800">
                  <a:moveTo>
                    <a:pt x="1" y="210820"/>
                  </a:moveTo>
                  <a:lnTo>
                    <a:pt x="1" y="482600"/>
                  </a:lnTo>
                  <a:lnTo>
                    <a:pt x="57151" y="482600"/>
                  </a:lnTo>
                  <a:cubicBezTo>
                    <a:pt x="121921" y="482600"/>
                    <a:pt x="175261" y="535940"/>
                    <a:pt x="175261" y="600710"/>
                  </a:cubicBezTo>
                  <a:lnTo>
                    <a:pt x="175261" y="1649730"/>
                  </a:lnTo>
                  <a:cubicBezTo>
                    <a:pt x="175261" y="1714500"/>
                    <a:pt x="121921" y="1767840"/>
                    <a:pt x="57151" y="1767840"/>
                  </a:cubicBezTo>
                  <a:lnTo>
                    <a:pt x="1" y="1767840"/>
                  </a:lnTo>
                  <a:lnTo>
                    <a:pt x="1" y="2042160"/>
                  </a:lnTo>
                  <a:cubicBezTo>
                    <a:pt x="1" y="2157730"/>
                    <a:pt x="93981" y="2251710"/>
                    <a:pt x="209551" y="2251710"/>
                  </a:cubicBezTo>
                  <a:lnTo>
                    <a:pt x="4667250" y="2251710"/>
                  </a:lnTo>
                  <a:cubicBezTo>
                    <a:pt x="4782821" y="2251710"/>
                    <a:pt x="4876800" y="2157730"/>
                    <a:pt x="4876800" y="2042160"/>
                  </a:cubicBezTo>
                  <a:lnTo>
                    <a:pt x="4876800" y="210820"/>
                  </a:lnTo>
                  <a:cubicBezTo>
                    <a:pt x="4876800" y="95250"/>
                    <a:pt x="4782821" y="1270"/>
                    <a:pt x="4667250" y="1270"/>
                  </a:cubicBezTo>
                  <a:lnTo>
                    <a:pt x="209550" y="1270"/>
                  </a:lnTo>
                  <a:cubicBezTo>
                    <a:pt x="93980" y="0"/>
                    <a:pt x="0" y="93980"/>
                    <a:pt x="0" y="210820"/>
                  </a:cubicBezTo>
                  <a:close/>
                </a:path>
              </a:pathLst>
            </a:custGeom>
            <a:blipFill>
              <a:blip r:embed="rId6"/>
              <a:stretch>
                <a:fillRect l="0" t="-12634" r="0" b="-9113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C7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53437" y="8252437"/>
            <a:ext cx="1005863" cy="1005863"/>
          </a:xfrm>
          <a:custGeom>
            <a:avLst/>
            <a:gdLst/>
            <a:ahLst/>
            <a:cxnLst/>
            <a:rect r="r" b="b" t="t" l="l"/>
            <a:pathLst>
              <a:path h="1005863" w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890575" y="682007"/>
            <a:ext cx="158919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034325" y="703973"/>
            <a:ext cx="2224975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703973"/>
            <a:ext cx="1662550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609447" y="703973"/>
            <a:ext cx="1907082" cy="350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31"/>
              </a:lnSpc>
              <a:spcBef>
                <a:spcPct val="0"/>
              </a:spcBef>
            </a:pPr>
            <a:r>
              <a:rPr lang="en-US" b="true" sz="1951">
                <a:solidFill>
                  <a:srgbClr val="FFFFFF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44695" y="2314209"/>
            <a:ext cx="10998611" cy="68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10"/>
              </a:lnSpc>
            </a:pPr>
            <a:r>
              <a:rPr lang="en-US" sz="1907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440834" y="394532"/>
            <a:ext cx="4385302" cy="1104472"/>
            <a:chOff x="0" y="0"/>
            <a:chExt cx="1200079" cy="30224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00079" cy="302249"/>
            </a:xfrm>
            <a:custGeom>
              <a:avLst/>
              <a:gdLst/>
              <a:ahLst/>
              <a:cxnLst/>
              <a:rect r="r" b="b" t="t" l="l"/>
              <a:pathLst>
                <a:path h="302249" w="1200079">
                  <a:moveTo>
                    <a:pt x="65321" y="0"/>
                  </a:moveTo>
                  <a:lnTo>
                    <a:pt x="1134758" y="0"/>
                  </a:lnTo>
                  <a:cubicBezTo>
                    <a:pt x="1152082" y="0"/>
                    <a:pt x="1168697" y="6882"/>
                    <a:pt x="1180947" y="19132"/>
                  </a:cubicBezTo>
                  <a:cubicBezTo>
                    <a:pt x="1193197" y="31382"/>
                    <a:pt x="1200079" y="47997"/>
                    <a:pt x="1200079" y="65321"/>
                  </a:cubicBezTo>
                  <a:lnTo>
                    <a:pt x="1200079" y="236928"/>
                  </a:lnTo>
                  <a:cubicBezTo>
                    <a:pt x="1200079" y="273004"/>
                    <a:pt x="1170834" y="302249"/>
                    <a:pt x="1134758" y="302249"/>
                  </a:cubicBezTo>
                  <a:lnTo>
                    <a:pt x="65321" y="302249"/>
                  </a:lnTo>
                  <a:cubicBezTo>
                    <a:pt x="47997" y="302249"/>
                    <a:pt x="31382" y="295367"/>
                    <a:pt x="19132" y="283117"/>
                  </a:cubicBezTo>
                  <a:cubicBezTo>
                    <a:pt x="6882" y="270867"/>
                    <a:pt x="0" y="254252"/>
                    <a:pt x="0" y="236928"/>
                  </a:cubicBezTo>
                  <a:lnTo>
                    <a:pt x="0" y="65321"/>
                  </a:lnTo>
                  <a:cubicBezTo>
                    <a:pt x="0" y="29245"/>
                    <a:pt x="29245" y="0"/>
                    <a:pt x="6532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200079" cy="3308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50358" y="490090"/>
            <a:ext cx="3322500" cy="94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true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REC CAMPUS EXPLORER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DAGe30Wo0gc</dc:identifier>
  <dcterms:modified xsi:type="dcterms:W3CDTF">2011-08-01T06:04:30Z</dcterms:modified>
  <cp:revision>1</cp:revision>
  <dc:title>Mobile-App</dc:title>
</cp:coreProperties>
</file>

<file path=docProps/thumbnail.jpeg>
</file>